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7" r:id="rId5"/>
    <p:sldId id="268" r:id="rId6"/>
    <p:sldId id="266" r:id="rId7"/>
    <p:sldId id="261" r:id="rId8"/>
    <p:sldId id="270" r:id="rId9"/>
    <p:sldId id="264" r:id="rId10"/>
    <p:sldId id="265" r:id="rId11"/>
    <p:sldId id="269" r:id="rId12"/>
    <p:sldId id="260" r:id="rId13"/>
  </p:sldIdLst>
  <p:sldSz cx="9144000" cy="5143500" type="screen16x9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A1F"/>
    <a:srgbClr val="0000CC"/>
    <a:srgbClr val="003635"/>
    <a:srgbClr val="9EFF29"/>
    <a:srgbClr val="C80064"/>
    <a:srgbClr val="FF2549"/>
    <a:srgbClr val="007033"/>
    <a:srgbClr val="D6370C"/>
    <a:srgbClr val="1D3A00"/>
    <a:srgbClr val="FF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4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8D18E60-4300-4729-A0D7-6AB984C3922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F533E96-F078-4B3D-A8F4-F1AF21EBC3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02541" y="2536723"/>
            <a:ext cx="6629400" cy="168868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2541" y="4269655"/>
            <a:ext cx="66294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0" y="489809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93724"/>
            <a:ext cx="8246070" cy="338475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106" y="406537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268361"/>
            <a:ext cx="6304935" cy="342013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507622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72925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20165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72925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20165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freibadticket.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285" y="3805078"/>
            <a:ext cx="6666270" cy="73004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Cloud-</a:t>
            </a:r>
            <a:r>
              <a:rPr lang="en-US" dirty="0" err="1">
                <a:solidFill>
                  <a:schemeClr val="bg1"/>
                </a:solidFill>
              </a:rPr>
              <a:t>Softwarelösung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Ticketreservierung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während</a:t>
            </a:r>
            <a:r>
              <a:rPr lang="en-US" dirty="0">
                <a:solidFill>
                  <a:schemeClr val="bg1"/>
                </a:solidFill>
              </a:rPr>
              <a:t> Corona-</a:t>
            </a:r>
            <a:r>
              <a:rPr lang="en-US" dirty="0" err="1">
                <a:solidFill>
                  <a:schemeClr val="bg1"/>
                </a:solidFill>
              </a:rPr>
              <a:t>Pandemie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Grafik 16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53508B0-871B-4C9F-8ECB-B6C92D6D7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72" y="786421"/>
            <a:ext cx="6037885" cy="4025258"/>
          </a:xfrm>
          <a:prstGeom prst="rect">
            <a:avLst/>
          </a:prstGeom>
        </p:spPr>
      </p:pic>
      <p:sp>
        <p:nvSpPr>
          <p:cNvPr id="2" name="Rechteck: gefaltete Ecke 1">
            <a:extLst>
              <a:ext uri="{FF2B5EF4-FFF2-40B4-BE49-F238E27FC236}">
                <a16:creationId xmlns:a16="http://schemas.microsoft.com/office/drawing/2014/main" id="{AB83B6DC-3B7C-4CC6-AE96-13323F83C788}"/>
              </a:ext>
            </a:extLst>
          </p:cNvPr>
          <p:cNvSpPr/>
          <p:nvPr/>
        </p:nvSpPr>
        <p:spPr>
          <a:xfrm>
            <a:off x="605119" y="463923"/>
            <a:ext cx="1257300" cy="739589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Lieferzeit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Aufwand</a:t>
            </a:r>
            <a:r>
              <a:rPr lang="en-US" dirty="0"/>
              <a:t> </a:t>
            </a:r>
            <a:r>
              <a:rPr lang="en-US" dirty="0" err="1"/>
              <a:t>Betreiber</a:t>
            </a:r>
            <a:endParaRPr lang="en-US" dirty="0"/>
          </a:p>
        </p:txBody>
      </p:sp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286F899-5DCD-434C-A2F4-B0674D20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966882"/>
            <a:ext cx="2306405" cy="1537604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1D0C1-1C03-411B-B738-DD03E73B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3" y="1542850"/>
            <a:ext cx="9043147" cy="33847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1800" dirty="0"/>
              <a:t>Für die Implementierung benötigen wir von Ihnen</a:t>
            </a:r>
          </a:p>
          <a:p>
            <a:pPr marL="457200" lvl="1" indent="0">
              <a:buNone/>
            </a:pPr>
            <a:endParaRPr lang="de-DE" sz="600" dirty="0"/>
          </a:p>
          <a:p>
            <a:pPr lvl="2">
              <a:buBlip>
                <a:blip r:embed="rId3"/>
              </a:buBlip>
            </a:pPr>
            <a:r>
              <a:rPr lang="de-DE" sz="1600" dirty="0"/>
              <a:t>Genaue Betreiberdaten (zur Angabe des Impressums)</a:t>
            </a:r>
          </a:p>
          <a:p>
            <a:pPr lvl="2">
              <a:buBlip>
                <a:blip r:embed="rId3"/>
              </a:buBlip>
            </a:pPr>
            <a:r>
              <a:rPr lang="de-DE" sz="1600" dirty="0"/>
              <a:t>Liste von Namen aus Kassen- und Verwaltungspersonal (welche Zugang mit Usernamen + Passwort zum Verwaltungsportal erhalten werden)</a:t>
            </a:r>
          </a:p>
          <a:p>
            <a:pPr lvl="2">
              <a:buBlip>
                <a:blip r:embed="rId3"/>
              </a:buBlip>
            </a:pPr>
            <a:r>
              <a:rPr lang="de-DE" sz="1600" dirty="0"/>
              <a:t>Corona-Badeordnung (zum Akzeptieren bei Reservierung)</a:t>
            </a:r>
          </a:p>
          <a:p>
            <a:pPr lvl="2">
              <a:buBlip>
                <a:blip r:embed="rId3"/>
              </a:buBlip>
            </a:pPr>
            <a:r>
              <a:rPr lang="de-DE" sz="1600" dirty="0"/>
              <a:t>Rechtliche Hinweise (AGB) zum Reservierungsprozess </a:t>
            </a:r>
            <a:r>
              <a:rPr lang="de-DE" sz="1400" dirty="0"/>
              <a:t>(Kein Einlass ohne Reservierung, Nutzung nur nach Registrierung, kein Anspruch auf Leistung durch Reservierung)-&gt; Wir unterstützen hierbei</a:t>
            </a:r>
          </a:p>
          <a:p>
            <a:pPr lvl="2">
              <a:buBlip>
                <a:blip r:embed="rId3"/>
              </a:buBlip>
            </a:pPr>
            <a:r>
              <a:rPr lang="de-DE" sz="1600" dirty="0"/>
              <a:t>Kontaktdaten des Datenschutzbeauftragten (für Hinweis in Cloud)</a:t>
            </a:r>
          </a:p>
          <a:p>
            <a:pPr lvl="2">
              <a:buBlip>
                <a:blip r:embed="rId3"/>
              </a:buBlip>
            </a:pPr>
            <a:r>
              <a:rPr lang="de-DE" sz="1600" dirty="0"/>
              <a:t>Branding Infos (Farbe von Logo Marketing-Slogans sowie Logo-Grafik)</a:t>
            </a:r>
          </a:p>
        </p:txBody>
      </p:sp>
    </p:spTree>
    <p:extLst>
      <p:ext uri="{BB962C8B-B14F-4D97-AF65-F5344CB8AC3E}">
        <p14:creationId xmlns:p14="http://schemas.microsoft.com/office/powerpoint/2010/main" val="363438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</a:t>
            </a:r>
            <a:r>
              <a:rPr lang="en-US" dirty="0" err="1"/>
              <a:t>Zahlung</a:t>
            </a:r>
            <a:endParaRPr lang="en-US" dirty="0"/>
          </a:p>
        </p:txBody>
      </p:sp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286F899-5DCD-434C-A2F4-B0674D20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3" y="3953435"/>
            <a:ext cx="2326575" cy="155105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1D0C1-1C03-411B-B738-DD03E73B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235" y="1863496"/>
            <a:ext cx="5819325" cy="36409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1400" dirty="0"/>
              <a:t>Hinweis:</a:t>
            </a:r>
          </a:p>
          <a:p>
            <a:pPr marL="457200" lvl="1" indent="0">
              <a:buNone/>
            </a:pPr>
            <a:r>
              <a:rPr lang="de-DE" sz="1400" dirty="0"/>
              <a:t>Die Implementierung einer Online-Bezahlmethode wie beispielsweise PayPal® - ist grundsätzlich möglich, hingegen stehen aber Kosten von mindestens 15%  des VVK-Preises – zusätzlich zu unserer Softwarelösung.</a:t>
            </a:r>
          </a:p>
          <a:p>
            <a:pPr marL="457200" lvl="1" indent="0">
              <a:buNone/>
            </a:pPr>
            <a:r>
              <a:rPr lang="de-DE" sz="1400" dirty="0"/>
              <a:t>Bei der klassischen „vor-Ort-Zahlung“ bleiben Buchhaltungsprozesse und Umsatzsteuer als Leistungserbringer wie üblich erhalten.</a:t>
            </a:r>
          </a:p>
          <a:p>
            <a:pPr marL="457200" lvl="1" indent="0">
              <a:buNone/>
            </a:pPr>
            <a:r>
              <a:rPr lang="de-DE" sz="1400" dirty="0"/>
              <a:t>Bestehende Infrastrukturen wie Automaten, Wertkarten, Gutscheine, 10-er und Jahreskarten sowie sonstige Abonnements können mit der klassischen „vor-Ort-Zahlung“ weiterhin genutzt werden.</a:t>
            </a:r>
          </a:p>
        </p:txBody>
      </p:sp>
    </p:spTree>
    <p:extLst>
      <p:ext uri="{BB962C8B-B14F-4D97-AF65-F5344CB8AC3E}">
        <p14:creationId xmlns:p14="http://schemas.microsoft.com/office/powerpoint/2010/main" val="204549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B32E4C38-4757-4710-8D34-6B8E4EF42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21" y="462481"/>
            <a:ext cx="7395093" cy="493006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0D18B28-827C-47D0-9520-92D26ECB6DE5}"/>
              </a:ext>
            </a:extLst>
          </p:cNvPr>
          <p:cNvSpPr txBox="1"/>
          <p:nvPr/>
        </p:nvSpPr>
        <p:spPr>
          <a:xfrm>
            <a:off x="5494020" y="709213"/>
            <a:ext cx="582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chemeClr val="bg1"/>
                </a:solidFill>
              </a:rPr>
              <a:t>Herstellerkontakt: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Herr Fabian Protze</a:t>
            </a:r>
          </a:p>
          <a:p>
            <a:r>
              <a:rPr lang="de-DE" sz="1600" dirty="0">
                <a:solidFill>
                  <a:schemeClr val="bg1"/>
                </a:solidFill>
              </a:rPr>
              <a:t>+49 176 961 535 97</a:t>
            </a:r>
          </a:p>
          <a:p>
            <a:r>
              <a:rPr lang="de-DE" sz="1600" dirty="0">
                <a:solidFill>
                  <a:schemeClr val="bg1"/>
                </a:solidFill>
              </a:rPr>
              <a:t>software@freibadticket.de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www.freibadticket.de</a:t>
            </a:r>
          </a:p>
          <a:p>
            <a:endParaRPr lang="de-DE" sz="16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Protze Professional GmbH</a:t>
            </a:r>
          </a:p>
          <a:p>
            <a:r>
              <a:rPr lang="de-DE" sz="1200" dirty="0">
                <a:solidFill>
                  <a:schemeClr val="bg1"/>
                </a:solidFill>
              </a:rPr>
              <a:t>Neuweilerstraße 3/2</a:t>
            </a:r>
          </a:p>
          <a:p>
            <a:r>
              <a:rPr lang="de-DE" sz="1200" dirty="0">
                <a:solidFill>
                  <a:schemeClr val="bg1"/>
                </a:solidFill>
              </a:rPr>
              <a:t>71032 Böblingen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Sitz der Gesellschaft: Böblingen – </a:t>
            </a:r>
          </a:p>
          <a:p>
            <a:r>
              <a:rPr lang="de-DE" sz="1200" dirty="0">
                <a:solidFill>
                  <a:schemeClr val="bg1"/>
                </a:solidFill>
              </a:rPr>
              <a:t>Registergericht: Amtsgericht Stuttgart, HRB 748870</a:t>
            </a:r>
            <a:br>
              <a:rPr lang="de-DE" sz="1200" dirty="0">
                <a:solidFill>
                  <a:schemeClr val="bg1"/>
                </a:solidFill>
              </a:rPr>
            </a:br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vertretungsberechtigter Geschäftsführer: </a:t>
            </a:r>
          </a:p>
          <a:p>
            <a:r>
              <a:rPr lang="de-DE" sz="1200" dirty="0">
                <a:solidFill>
                  <a:schemeClr val="bg1"/>
                </a:solidFill>
              </a:rPr>
              <a:t>Herr Fabian Protze</a:t>
            </a:r>
          </a:p>
          <a:p>
            <a:r>
              <a:rPr lang="de-DE" sz="1200" dirty="0" err="1">
                <a:solidFill>
                  <a:schemeClr val="bg1"/>
                </a:solidFill>
              </a:rPr>
              <a:t>USt-IdNr</a:t>
            </a:r>
            <a:r>
              <a:rPr lang="de-DE" sz="1200" dirty="0">
                <a:solidFill>
                  <a:schemeClr val="bg1"/>
                </a:solidFill>
              </a:rPr>
              <a:t>. DE294665146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Einführung</a:t>
            </a:r>
            <a:endParaRPr lang="en-US" dirty="0"/>
          </a:p>
        </p:txBody>
      </p:sp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286F899-5DCD-434C-A2F4-B0674D208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966882"/>
            <a:ext cx="2306405" cy="1537604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1D0C1-1C03-411B-B738-DD03E73B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78" y="1662654"/>
            <a:ext cx="8246070" cy="3384752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de-DE" sz="1600" dirty="0"/>
              <a:t>Freibadticket.de ermöglicht Bäderbetrieb in Corona-Phase durch Verwendung eines software-gesteuerten online Reservierungsprozesses. 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Versand der Reservierungsbestätigung per Mail 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Scannen oder manuelles Überprüfen von Reservierungen an Kasse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Ohne Reservierung kein Einlass ins Bad möglich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Weiterbeschäftigung von Kassenpersonal (vor Ort Zahlung)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Geringe Kosten durch pro Stück-Transaktion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Keine Abrechnungsproblematik (Verrechnung Wertkaten, Dauerkarten, Gutscheine)</a:t>
            </a:r>
          </a:p>
          <a:p>
            <a:pPr>
              <a:buBlip>
                <a:blip r:embed="rId4"/>
              </a:buBlip>
            </a:pPr>
            <a:r>
              <a:rPr lang="de-DE" sz="1600" dirty="0"/>
              <a:t>Keine Bildung von Schlangen / Infektionsgruppen an Kasse bzw. Haupteingang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Voraussetzungen</a:t>
            </a:r>
            <a:r>
              <a:rPr lang="en-US" dirty="0"/>
              <a:t> (</a:t>
            </a:r>
            <a:r>
              <a:rPr lang="en-US" dirty="0" err="1"/>
              <a:t>technisch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6475" y="1369214"/>
            <a:ext cx="5778313" cy="1461392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de-DE" sz="2000" dirty="0"/>
              <a:t>Browserfähiger PC oder Laptop mit Chrome (empfohlen) / Firefox oder MS-Edge</a:t>
            </a:r>
          </a:p>
          <a:p>
            <a:pPr>
              <a:buBlip>
                <a:blip r:embed="rId2"/>
              </a:buBlip>
            </a:pPr>
            <a:endParaRPr lang="de-DE" sz="2000" dirty="0"/>
          </a:p>
          <a:p>
            <a:pPr>
              <a:buBlip>
                <a:blip r:embed="rId2"/>
              </a:buBlip>
            </a:pPr>
            <a:r>
              <a:rPr lang="de-DE" sz="2000" dirty="0"/>
              <a:t>Internetanschluss/Verwaltungsnetz (VDSL/DSL/4G per LAN/WiFi)</a:t>
            </a:r>
          </a:p>
          <a:p>
            <a:pPr>
              <a:buBlip>
                <a:blip r:embed="rId2"/>
              </a:buBlip>
            </a:pPr>
            <a:endParaRPr lang="de-DE" sz="2000" dirty="0"/>
          </a:p>
          <a:p>
            <a:pPr>
              <a:buBlip>
                <a:blip r:embed="rId2"/>
              </a:buBlip>
            </a:pPr>
            <a:r>
              <a:rPr lang="de-DE" sz="2000" dirty="0"/>
              <a:t>Freier USB-Port (optional) für Barcode-Scan</a:t>
            </a:r>
          </a:p>
        </p:txBody>
      </p:sp>
      <p:pic>
        <p:nvPicPr>
          <p:cNvPr id="10" name="Grafik 9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0C5ED081-C491-4A5F-9052-3D76B1CAA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669839"/>
            <a:ext cx="2751969" cy="1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Funktionen</a:t>
            </a:r>
            <a:r>
              <a:rPr lang="en-US" dirty="0"/>
              <a:t> (</a:t>
            </a:r>
            <a:r>
              <a:rPr lang="en-US" dirty="0" err="1"/>
              <a:t>Kunden-seitig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90775" y="1163020"/>
            <a:ext cx="6047254" cy="3653267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de-DE" sz="1400" dirty="0"/>
              <a:t>Registrierportal für Kunden zur einmaligen Registrierung mit Erfassung von Stammdaten (Name, Vorname, Geburtsdatum, Anschrift) -&gt; für Gesundheitsamt und ggf. Corona-Kontakt) (mobile Web-Applikation)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E-Mail Bestätigung mit PIN nach Registrierung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Druckbarer „Badeausweis“ zur schnellen Identifikation an Kasse/Eingang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Reservierungsportal zur Buchung des jeweiligen Badezeitslots/Freibadbesuch (mobile Applikation)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E-Mail-Bestätigung der Buchung an Kunde und Speicherung im Verwaltungssystem für Kassier/in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Druckbares Ticket (</a:t>
            </a:r>
            <a:r>
              <a:rPr lang="de-DE" sz="1400" dirty="0" err="1"/>
              <a:t>Print@Home</a:t>
            </a:r>
            <a:r>
              <a:rPr lang="de-DE" sz="1400" dirty="0"/>
              <a:t>) oder Handyticket (alternativ „Bäderausweis“ vorzeigen)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Stornierungsmöglichkeit der Buchung bis x-Stunden vor </a:t>
            </a:r>
            <a:r>
              <a:rPr lang="de-DE" sz="1400" dirty="0" err="1"/>
              <a:t>Badeslot</a:t>
            </a:r>
            <a:r>
              <a:rPr lang="de-DE" sz="1400" dirty="0"/>
              <a:t>/Zutritt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Begrenzung der Manipulation / Dauerbuchung. Keine weitere Slot-Reservierung möglich vor Ablauf des nächst-gebuchten Besuchs. (-&gt; Alle haben die Chance zum Baden, keiner kann täglich alles ausbuchen)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Einsicht freier Kapazitäten an Tagen zu den jeweiligen Zeitslots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Möglichkeit zur spontanen Buchung </a:t>
            </a:r>
          </a:p>
        </p:txBody>
      </p:sp>
      <p:pic>
        <p:nvPicPr>
          <p:cNvPr id="10" name="Grafik 9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0C5ED081-C491-4A5F-9052-3D76B1CAA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669839"/>
            <a:ext cx="2751969" cy="1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90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Funktionen</a:t>
            </a:r>
            <a:r>
              <a:rPr lang="en-US" dirty="0"/>
              <a:t> (</a:t>
            </a:r>
            <a:r>
              <a:rPr lang="en-US" dirty="0" err="1"/>
              <a:t>Betreiber-seitig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2200" y="1095224"/>
            <a:ext cx="6047254" cy="3953026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de-DE" sz="1400" dirty="0"/>
              <a:t>Sperrung einzelner Kunden/Badegäste möglich (Missbrauch/Hausverbot)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Individuelle Definition der jeweiligen „Bade-Zeitslots“ (7-11Uhr, 12 -16 Uhr...</a:t>
            </a:r>
            <a:r>
              <a:rPr lang="de-DE" sz="1400" dirty="0" err="1"/>
              <a:t>etc</a:t>
            </a:r>
            <a:r>
              <a:rPr lang="de-DE" sz="1400" dirty="0"/>
              <a:t>) 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Einschränkung der jeweiligen Besuchsobergrenze / Kapazität pro Slot (Beispiel 200 Gäste)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Termin-Freischaltung der Reservierungsmöglichkeit für die nächsten Tage / Wochen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Einsicht der Kontaktdaten von Kunden für Corona-Fall-Management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Datenauswertung über Besucherzahlen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Datenauswertung über Besuchshäufigkeit wiederkehrende Gäste / Stammkunden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Email-Kommunikation zu allen Kunden (für Veröffentlichung allgemeiner Informationen / Ankündigungen/ Einschränkungen oder Upselling)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Stornierung einzelner Reservierungen möglich / Verschieben bzw. Neuplanen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Manuelles Hinzufügen von Reservierungen (techn. eingeschränkte Gäste nach Telefonanruf)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Abscannen des „Bäderausweises“ oder der Eintrittskarte sowie manuelle Eingabe der jeweiligen IDs(Kundennummern/Reservierungsnummern) möglich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Hoher Sicherheitsstandard/Verschlüsselung der Verwaltungssoftware</a:t>
            </a:r>
          </a:p>
          <a:p>
            <a:pPr>
              <a:buBlip>
                <a:blip r:embed="rId2"/>
              </a:buBlip>
            </a:pPr>
            <a:r>
              <a:rPr lang="de-DE" sz="1400" dirty="0"/>
              <a:t>Spontane Änderung des Besucherkontingents möglich</a:t>
            </a:r>
          </a:p>
        </p:txBody>
      </p:sp>
      <p:pic>
        <p:nvPicPr>
          <p:cNvPr id="10" name="Grafik 9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0C5ED081-C491-4A5F-9052-3D76B1CAA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669839"/>
            <a:ext cx="2751969" cy="1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Cloud-</a:t>
            </a:r>
            <a:r>
              <a:rPr lang="en-US" dirty="0" err="1"/>
              <a:t>Vorteile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7925" y="1238584"/>
            <a:ext cx="6047254" cy="3553307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de-DE" sz="1200" dirty="0"/>
              <a:t>Eigenes Kundenportal mit Domain: (über diesen Link reservieren Kunden)</a:t>
            </a:r>
          </a:p>
          <a:p>
            <a:pPr marL="0" indent="0">
              <a:buNone/>
            </a:pPr>
            <a:r>
              <a:rPr lang="de-DE" sz="1200" i="1" dirty="0"/>
              <a:t>	</a:t>
            </a:r>
            <a:r>
              <a:rPr lang="de-DE" sz="1200" i="1" dirty="0">
                <a:solidFill>
                  <a:srgbClr val="002060"/>
                </a:solidFill>
              </a:rPr>
              <a:t>IhrStadtBad</a:t>
            </a:r>
            <a:r>
              <a:rPr lang="de-DE" sz="1200" dirty="0"/>
              <a:t>.freibadticket.de</a:t>
            </a:r>
          </a:p>
          <a:p>
            <a:pPr lvl="2">
              <a:buBlip>
                <a:blip r:embed="rId2"/>
              </a:buBlip>
            </a:pPr>
            <a:endParaRPr lang="de-DE" sz="900" dirty="0"/>
          </a:p>
          <a:p>
            <a:pPr marL="914400" lvl="2" indent="0">
              <a:buNone/>
            </a:pPr>
            <a:r>
              <a:rPr lang="de-DE" sz="900" dirty="0"/>
              <a:t>-&gt; Einfach einen Link in Ihre Webseite einbauen</a:t>
            </a:r>
          </a:p>
          <a:p>
            <a:pPr>
              <a:buBlip>
                <a:blip r:embed="rId2"/>
              </a:buBlip>
            </a:pPr>
            <a:endParaRPr lang="de-DE" sz="1200" dirty="0"/>
          </a:p>
          <a:p>
            <a:pPr>
              <a:buBlip>
                <a:blip r:embed="rId2"/>
              </a:buBlip>
            </a:pPr>
            <a:r>
              <a:rPr lang="de-DE" sz="1200" dirty="0"/>
              <a:t>Eigener Ticket-Versand-Mailer:  (Von dieser Mail kommen die Tickets)</a:t>
            </a:r>
          </a:p>
          <a:p>
            <a:pPr marL="457200" lvl="1" indent="0">
              <a:buNone/>
            </a:pPr>
            <a:r>
              <a:rPr lang="de-DE" sz="1200" dirty="0"/>
              <a:t>	tickets@</a:t>
            </a:r>
            <a:r>
              <a:rPr lang="de-DE" sz="1200" i="1" dirty="0">
                <a:solidFill>
                  <a:srgbClr val="002060"/>
                </a:solidFill>
              </a:rPr>
              <a:t>IhrStadtBad</a:t>
            </a:r>
            <a:r>
              <a:rPr lang="de-DE" sz="1200" dirty="0"/>
              <a:t>.freibadticket.de</a:t>
            </a:r>
          </a:p>
          <a:p>
            <a:pPr>
              <a:buBlip>
                <a:blip r:embed="rId2"/>
              </a:buBlip>
            </a:pPr>
            <a:endParaRPr lang="de-DE" sz="1200" dirty="0"/>
          </a:p>
          <a:p>
            <a:pPr>
              <a:buBlip>
                <a:blip r:embed="rId2"/>
              </a:buBlip>
            </a:pPr>
            <a:r>
              <a:rPr lang="de-DE" sz="1200" dirty="0"/>
              <a:t>Eigene Support-/Kontakt- Mailadresse: (Hier können Kunden Sie kontaktieren)</a:t>
            </a:r>
          </a:p>
          <a:p>
            <a:pPr marL="457200" lvl="1" indent="0">
              <a:buNone/>
            </a:pPr>
            <a:r>
              <a:rPr lang="de-DE" sz="1200" dirty="0"/>
              <a:t>	kontakt@</a:t>
            </a:r>
            <a:r>
              <a:rPr lang="de-DE" sz="1200" i="1" dirty="0">
                <a:solidFill>
                  <a:srgbClr val="002060"/>
                </a:solidFill>
              </a:rPr>
              <a:t>IhrStadtBad</a:t>
            </a:r>
            <a:r>
              <a:rPr lang="de-DE" sz="1200" dirty="0">
                <a:solidFill>
                  <a:srgbClr val="002060"/>
                </a:solidFill>
              </a:rPr>
              <a:t>.</a:t>
            </a:r>
            <a:r>
              <a:rPr lang="de-DE" sz="1200" dirty="0"/>
              <a:t>freibadticket.de</a:t>
            </a:r>
          </a:p>
          <a:p>
            <a:pPr lvl="1">
              <a:buBlip>
                <a:blip r:embed="rId2"/>
              </a:buBlip>
            </a:pPr>
            <a:endParaRPr lang="de-DE" sz="1200" dirty="0"/>
          </a:p>
          <a:p>
            <a:pPr>
              <a:buBlip>
                <a:blip r:embed="rId2"/>
              </a:buBlip>
            </a:pPr>
            <a:r>
              <a:rPr lang="de-DE" sz="1200" dirty="0"/>
              <a:t>Betreiber-Support für Software (Dies ist ihr Draht zum Support bei uns)</a:t>
            </a:r>
          </a:p>
          <a:p>
            <a:pPr marL="457200" lvl="1" indent="0">
              <a:buNone/>
            </a:pPr>
            <a:r>
              <a:rPr lang="de-DE" sz="1200" dirty="0"/>
              <a:t>	</a:t>
            </a:r>
            <a:r>
              <a:rPr lang="de-DE" sz="1200" dirty="0">
                <a:hlinkClick r:id="rId3"/>
              </a:rPr>
              <a:t>support@</a:t>
            </a:r>
            <a:r>
              <a:rPr lang="de-DE" sz="1200" i="1" dirty="0">
                <a:hlinkClick r:id="rId3"/>
              </a:rPr>
              <a:t>freibadticket.de</a:t>
            </a:r>
            <a:endParaRPr lang="de-DE" sz="1200" i="1" dirty="0"/>
          </a:p>
          <a:p>
            <a:pPr marL="457200" lvl="1" indent="0">
              <a:buNone/>
            </a:pPr>
            <a:endParaRPr lang="de-DE" sz="1200" i="1" dirty="0"/>
          </a:p>
          <a:p>
            <a:pPr>
              <a:buBlip>
                <a:blip r:embed="rId2"/>
              </a:buBlip>
            </a:pPr>
            <a:r>
              <a:rPr lang="de-DE" sz="1200" dirty="0"/>
              <a:t>Keine Hardware-Anschaffungen</a:t>
            </a:r>
          </a:p>
          <a:p>
            <a:pPr marL="0" indent="0">
              <a:buNone/>
            </a:pPr>
            <a:endParaRPr lang="de-DE" sz="1200" dirty="0"/>
          </a:p>
          <a:p>
            <a:pPr>
              <a:buBlip>
                <a:blip r:embed="rId2"/>
              </a:buBlip>
            </a:pPr>
            <a:r>
              <a:rPr lang="de-DE" sz="1200" dirty="0"/>
              <a:t>Keine IT-Infrastruktur / Anpassung notwendig. IT </a:t>
            </a:r>
            <a:r>
              <a:rPr lang="de-DE" sz="1200" dirty="0" err="1"/>
              <a:t>Bedienkenntnise</a:t>
            </a:r>
            <a:r>
              <a:rPr lang="de-DE" sz="1200" dirty="0"/>
              <a:t> Browser reichen</a:t>
            </a:r>
          </a:p>
          <a:p>
            <a:pPr marL="0" indent="0">
              <a:buNone/>
            </a:pPr>
            <a:endParaRPr lang="de-DE" sz="1200" dirty="0"/>
          </a:p>
          <a:p>
            <a:pPr marL="457200" lvl="1" indent="0">
              <a:buNone/>
            </a:pPr>
            <a:endParaRPr lang="de-DE" sz="1200" i="1" dirty="0"/>
          </a:p>
        </p:txBody>
      </p:sp>
      <p:pic>
        <p:nvPicPr>
          <p:cNvPr id="10" name="Grafik 9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0C5ED081-C491-4A5F-9052-3D76B1CAA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669839"/>
            <a:ext cx="2751969" cy="1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3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Kosten</a:t>
            </a:r>
            <a:endParaRPr lang="en-US" dirty="0"/>
          </a:p>
        </p:txBody>
      </p:sp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286F899-5DCD-434C-A2F4-B0674D20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838575"/>
            <a:ext cx="2498865" cy="16659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1D0C1-1C03-411B-B738-DD03E73B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0" y="1623534"/>
            <a:ext cx="8246070" cy="338475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de-DE" sz="1800" dirty="0"/>
              <a:t>Einmalige Bereitstellungsgebühr (589 € - 889 € netto*)</a:t>
            </a:r>
          </a:p>
          <a:p>
            <a:pPr marL="457200" lvl="1" indent="0">
              <a:buNone/>
            </a:pPr>
            <a:r>
              <a:rPr lang="de-DE" sz="1200" dirty="0"/>
              <a:t>Cloud-Setup</a:t>
            </a:r>
          </a:p>
          <a:p>
            <a:pPr marL="457200" lvl="1" indent="0">
              <a:buNone/>
            </a:pPr>
            <a:r>
              <a:rPr lang="de-DE" sz="1200" dirty="0"/>
              <a:t>Branding (Farben, Betreiberdaten, Logo)</a:t>
            </a:r>
          </a:p>
          <a:p>
            <a:pPr marL="457200" lvl="1" indent="0">
              <a:buNone/>
            </a:pPr>
            <a:r>
              <a:rPr lang="de-DE" sz="1200" dirty="0"/>
              <a:t>Dokumentation (zur Bedienung der Software)</a:t>
            </a:r>
          </a:p>
          <a:p>
            <a:pPr marL="457200" lvl="1" indent="0">
              <a:buNone/>
            </a:pPr>
            <a:endParaRPr lang="de-DE" sz="600" dirty="0"/>
          </a:p>
          <a:p>
            <a:pPr lvl="1">
              <a:buBlip>
                <a:blip r:embed="rId3"/>
              </a:buBlip>
            </a:pPr>
            <a:endParaRPr lang="de-DE" sz="400" dirty="0"/>
          </a:p>
          <a:p>
            <a:pPr>
              <a:buBlip>
                <a:blip r:embed="rId3"/>
              </a:buBlip>
            </a:pPr>
            <a:r>
              <a:rPr lang="de-DE" sz="1800" dirty="0"/>
              <a:t>Individuelle Reservierungen Entgelt (0,05 € - 0,10€ netto*)</a:t>
            </a:r>
          </a:p>
          <a:p>
            <a:pPr marL="457200" lvl="1" indent="0">
              <a:buNone/>
            </a:pPr>
            <a:r>
              <a:rPr lang="de-DE" sz="1200" dirty="0"/>
              <a:t>Email Versand</a:t>
            </a:r>
          </a:p>
          <a:p>
            <a:pPr marL="457200" lvl="1" indent="0">
              <a:buNone/>
            </a:pPr>
            <a:r>
              <a:rPr lang="de-DE" sz="1200" dirty="0"/>
              <a:t>Bereitstellung  des Tickets in Verwaltungssoftware an Kasse</a:t>
            </a:r>
          </a:p>
          <a:p>
            <a:pPr marL="457200" lvl="1" indent="0">
              <a:buNone/>
            </a:pPr>
            <a:endParaRPr lang="de-DE" sz="600" dirty="0"/>
          </a:p>
          <a:p>
            <a:pPr lvl="1">
              <a:buBlip>
                <a:blip r:embed="rId3"/>
              </a:buBlip>
            </a:pPr>
            <a:endParaRPr lang="de-DE" sz="400" dirty="0"/>
          </a:p>
          <a:p>
            <a:pPr>
              <a:buBlip>
                <a:blip r:embed="rId3"/>
              </a:buBlip>
            </a:pPr>
            <a:r>
              <a:rPr lang="de-DE" sz="1800" dirty="0"/>
              <a:t>(optional) USB-Barcode-Scanner (89 € netto*)</a:t>
            </a:r>
          </a:p>
          <a:p>
            <a:pPr marL="457200" lvl="1" indent="0">
              <a:buNone/>
            </a:pPr>
            <a:r>
              <a:rPr lang="de-DE" sz="1400" dirty="0"/>
              <a:t>Möglichkeit zum Auto-Scan der Tickets an Kasse</a:t>
            </a:r>
          </a:p>
          <a:p>
            <a:pPr lvl="1">
              <a:buBlip>
                <a:blip r:embed="rId3"/>
              </a:buBlip>
            </a:pPr>
            <a:endParaRPr lang="de-DE" sz="1800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5081342-6919-4066-8F8E-8493994FE171}"/>
              </a:ext>
            </a:extLst>
          </p:cNvPr>
          <p:cNvSpPr txBox="1">
            <a:spLocks/>
          </p:cNvSpPr>
          <p:nvPr/>
        </p:nvSpPr>
        <p:spPr>
          <a:xfrm>
            <a:off x="4015502" y="4653691"/>
            <a:ext cx="7128748" cy="70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* zzgl. 19% UST  / Preis abhängig von  Bädergröße/Einwohner/Betriebsform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4E5BC719-7224-4AD9-B634-0C0F81CEE016}"/>
              </a:ext>
            </a:extLst>
          </p:cNvPr>
          <p:cNvSpPr txBox="1">
            <a:spLocks/>
          </p:cNvSpPr>
          <p:nvPr/>
        </p:nvSpPr>
        <p:spPr>
          <a:xfrm>
            <a:off x="5820453" y="3181040"/>
            <a:ext cx="7128748" cy="70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u="sng" dirty="0"/>
              <a:t>KOSTENLIMIT:</a:t>
            </a:r>
            <a:r>
              <a:rPr lang="de-DE" sz="1200" dirty="0"/>
              <a:t> pro Tag maximal 25€ - 50€ netto*)</a:t>
            </a:r>
          </a:p>
          <a:p>
            <a:pPr marL="0" indent="0">
              <a:buNone/>
            </a:pPr>
            <a:r>
              <a:rPr lang="de-DE" sz="800" dirty="0"/>
              <a:t>		bei mehr als 500 Tickets</a:t>
            </a:r>
          </a:p>
        </p:txBody>
      </p:sp>
      <p:sp>
        <p:nvSpPr>
          <p:cNvPr id="9" name="Rechteck: gefaltete Ecke 8">
            <a:extLst>
              <a:ext uri="{FF2B5EF4-FFF2-40B4-BE49-F238E27FC236}">
                <a16:creationId xmlns:a16="http://schemas.microsoft.com/office/drawing/2014/main" id="{60470E5D-3905-46E9-95AC-B9043294D65D}"/>
              </a:ext>
            </a:extLst>
          </p:cNvPr>
          <p:cNvSpPr/>
          <p:nvPr/>
        </p:nvSpPr>
        <p:spPr>
          <a:xfrm>
            <a:off x="7370304" y="1592665"/>
            <a:ext cx="1257300" cy="739589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Lieferzeit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67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Beispielrechnung</a:t>
            </a:r>
            <a:endParaRPr lang="en-US" dirty="0"/>
          </a:p>
        </p:txBody>
      </p:sp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286F899-5DCD-434C-A2F4-B0674D20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838575"/>
            <a:ext cx="2498865" cy="166591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1D0C1-1C03-411B-B738-DD03E73B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0" y="1623534"/>
            <a:ext cx="7887930" cy="76352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de-DE" sz="1800" dirty="0"/>
              <a:t>Freibad Instanz städtisches Bad Kreisstadt </a:t>
            </a:r>
            <a:r>
              <a:rPr lang="de-DE" sz="1800"/>
              <a:t>mit 30.000 </a:t>
            </a:r>
            <a:r>
              <a:rPr lang="de-DE" sz="1800" dirty="0"/>
              <a:t>Einwohnern </a:t>
            </a:r>
          </a:p>
          <a:p>
            <a:pPr marL="457200" lvl="1" indent="0">
              <a:buNone/>
            </a:pPr>
            <a:r>
              <a:rPr lang="de-DE" sz="1200" dirty="0"/>
              <a:t>Unter Berücksichtigung Saisondauer ab 15. Juni 2020 – 15. September 2020 (3 Monate)</a:t>
            </a:r>
          </a:p>
          <a:p>
            <a:pPr marL="457200" lvl="1" indent="0">
              <a:buNone/>
            </a:pPr>
            <a:endParaRPr lang="de-DE" sz="600" dirty="0"/>
          </a:p>
          <a:p>
            <a:pPr lvl="1">
              <a:buBlip>
                <a:blip r:embed="rId3"/>
              </a:buBlip>
            </a:pPr>
            <a:endParaRPr lang="de-DE" sz="1800" dirty="0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5081342-6919-4066-8F8E-8493994FE171}"/>
              </a:ext>
            </a:extLst>
          </p:cNvPr>
          <p:cNvSpPr txBox="1">
            <a:spLocks/>
          </p:cNvSpPr>
          <p:nvPr/>
        </p:nvSpPr>
        <p:spPr>
          <a:xfrm>
            <a:off x="7115175" y="4653691"/>
            <a:ext cx="2583418" cy="709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/>
              <a:t>*netto zzgl. 19% UST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548A74D-94BF-40D9-8D83-968960F323F3}"/>
              </a:ext>
            </a:extLst>
          </p:cNvPr>
          <p:cNvSpPr txBox="1">
            <a:spLocks/>
          </p:cNvSpPr>
          <p:nvPr/>
        </p:nvSpPr>
        <p:spPr>
          <a:xfrm>
            <a:off x="4206241" y="2439628"/>
            <a:ext cx="4838700" cy="185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Täglicher Besucherdurschnitt </a:t>
            </a:r>
            <a:r>
              <a:rPr lang="de-DE" sz="1200" b="1" dirty="0"/>
              <a:t>1000 Gäste</a:t>
            </a:r>
          </a:p>
          <a:p>
            <a:pPr marL="457200" lvl="1" indent="0">
              <a:buFont typeface="Arial" pitchFamily="34" charset="0"/>
              <a:buNone/>
            </a:pPr>
            <a:endParaRPr lang="de-DE" sz="1200" dirty="0"/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Abschlussgebühr: </a:t>
            </a:r>
            <a:r>
              <a:rPr lang="de-DE" sz="1200" b="1" dirty="0"/>
              <a:t>789,00 €</a:t>
            </a:r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+Reservierungen : 1000*30 Tage*3Monate*0,08 € =7200,00 €</a:t>
            </a:r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+Reservierungen : 40€ *30 Tage*3 Monate = 3600,00 €</a:t>
            </a:r>
          </a:p>
          <a:p>
            <a:pPr marL="457200" lvl="1" indent="0">
              <a:buFont typeface="Arial" pitchFamily="34" charset="0"/>
              <a:buNone/>
            </a:pPr>
            <a:endParaRPr lang="de-DE" sz="1200" b="1" dirty="0"/>
          </a:p>
          <a:p>
            <a:pPr marL="457200" lvl="1" indent="0">
              <a:buFont typeface="Arial" pitchFamily="34" charset="0"/>
              <a:buNone/>
            </a:pPr>
            <a:r>
              <a:rPr lang="de-DE" sz="1200" b="1" dirty="0"/>
              <a:t>Gesamtkosten für Einlassmanagement: 4389,00 €*</a:t>
            </a:r>
          </a:p>
          <a:p>
            <a:pPr marL="457200" lvl="1" indent="0">
              <a:buFont typeface="Arial" pitchFamily="34" charset="0"/>
              <a:buNone/>
            </a:pPr>
            <a:endParaRPr lang="de-DE" sz="600" dirty="0"/>
          </a:p>
          <a:p>
            <a:pPr lvl="1">
              <a:buFont typeface="Arial" pitchFamily="34" charset="0"/>
              <a:buBlip>
                <a:blip r:embed="rId3"/>
              </a:buBlip>
            </a:pPr>
            <a:endParaRPr lang="de-DE" sz="1800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E6919D2-4402-49FD-9A71-D770B049E863}"/>
              </a:ext>
            </a:extLst>
          </p:cNvPr>
          <p:cNvSpPr txBox="1">
            <a:spLocks/>
          </p:cNvSpPr>
          <p:nvPr/>
        </p:nvSpPr>
        <p:spPr>
          <a:xfrm>
            <a:off x="99059" y="2462945"/>
            <a:ext cx="4766049" cy="1858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Täglicher Besucherdurschnitt </a:t>
            </a:r>
            <a:r>
              <a:rPr lang="de-DE" sz="1200" b="1" dirty="0"/>
              <a:t>300 Gäste</a:t>
            </a:r>
          </a:p>
          <a:p>
            <a:pPr marL="457200" lvl="1" indent="0">
              <a:buFont typeface="Arial" pitchFamily="34" charset="0"/>
              <a:buNone/>
            </a:pPr>
            <a:endParaRPr lang="de-DE" sz="1200" dirty="0"/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Abschlussgebühr: </a:t>
            </a:r>
            <a:r>
              <a:rPr lang="de-DE" sz="1200" b="1" dirty="0"/>
              <a:t>789,00 €</a:t>
            </a:r>
          </a:p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+Reservierungen : 300*30 Tage*3 Monate*0,08 € = 2160,00 €</a:t>
            </a:r>
          </a:p>
          <a:p>
            <a:pPr marL="457200" lvl="1" indent="0">
              <a:buFont typeface="Arial" pitchFamily="34" charset="0"/>
              <a:buNone/>
            </a:pPr>
            <a:endParaRPr lang="de-DE" sz="1200" b="1" dirty="0"/>
          </a:p>
          <a:p>
            <a:pPr marL="457200" lvl="1" indent="0">
              <a:buFont typeface="Arial" pitchFamily="34" charset="0"/>
              <a:buNone/>
            </a:pPr>
            <a:endParaRPr lang="de-DE" sz="1200" b="1" dirty="0"/>
          </a:p>
          <a:p>
            <a:pPr marL="457200" lvl="1" indent="0">
              <a:buFont typeface="Arial" pitchFamily="34" charset="0"/>
              <a:buNone/>
            </a:pPr>
            <a:r>
              <a:rPr lang="de-DE" sz="1200" b="1" dirty="0"/>
              <a:t>Gesamtkosten für Einlassmanagement: 2949,00 €*</a:t>
            </a:r>
          </a:p>
          <a:p>
            <a:pPr marL="457200" lvl="1" indent="0">
              <a:buFont typeface="Arial" pitchFamily="34" charset="0"/>
              <a:buNone/>
            </a:pPr>
            <a:endParaRPr lang="de-DE" sz="600" dirty="0"/>
          </a:p>
          <a:p>
            <a:pPr lvl="1">
              <a:buFont typeface="Arial" pitchFamily="34" charset="0"/>
              <a:buBlip>
                <a:blip r:embed="rId3"/>
              </a:buBlip>
            </a:pPr>
            <a:endParaRPr lang="de-DE" sz="1800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15B5D7C-7298-4BEB-8F12-2FDC4D4F49AE}"/>
              </a:ext>
            </a:extLst>
          </p:cNvPr>
          <p:cNvCxnSpPr>
            <a:cxnSpLocks/>
          </p:cNvCxnSpPr>
          <p:nvPr/>
        </p:nvCxnSpPr>
        <p:spPr>
          <a:xfrm flipV="1">
            <a:off x="7882397" y="3076284"/>
            <a:ext cx="819151" cy="2590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4CE834F3-FD9E-4F33-AE7A-F9224F4C2C62}"/>
              </a:ext>
            </a:extLst>
          </p:cNvPr>
          <p:cNvSpPr txBox="1"/>
          <p:nvPr/>
        </p:nvSpPr>
        <p:spPr>
          <a:xfrm>
            <a:off x="7901941" y="288521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C33A1F"/>
                </a:solidFill>
              </a:rPr>
              <a:t>LIMIT</a:t>
            </a:r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44938FE1-4F8C-45A6-AC0B-3C0150E54FA2}"/>
              </a:ext>
            </a:extLst>
          </p:cNvPr>
          <p:cNvSpPr txBox="1">
            <a:spLocks/>
          </p:cNvSpPr>
          <p:nvPr/>
        </p:nvSpPr>
        <p:spPr>
          <a:xfrm>
            <a:off x="1722118" y="4361201"/>
            <a:ext cx="5318762" cy="64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de-DE" sz="1200" dirty="0"/>
              <a:t>Rabattfähigkeit bei Betrieb mehrere Bäderinstanzen durch einen Betreiber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86236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Abrechnung</a:t>
            </a:r>
            <a:endParaRPr lang="en-US" dirty="0"/>
          </a:p>
        </p:txBody>
      </p:sp>
      <p:pic>
        <p:nvPicPr>
          <p:cNvPr id="4" name="Grafik 3" descr="Ein Bild, das Blume, Vogel enthält.&#10;&#10;Automatisch generierte Beschreibung">
            <a:extLst>
              <a:ext uri="{FF2B5EF4-FFF2-40B4-BE49-F238E27FC236}">
                <a16:creationId xmlns:a16="http://schemas.microsoft.com/office/drawing/2014/main" id="{C286F899-5DCD-434C-A2F4-B0674D20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94" y="3960159"/>
            <a:ext cx="2316489" cy="1544326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81D0C1-1C03-411B-B738-DD03E73BD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0" y="1623534"/>
            <a:ext cx="8246070" cy="3384752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de-DE" sz="1800" dirty="0"/>
              <a:t>Einmaliges Bereitstellungsentgelt</a:t>
            </a:r>
          </a:p>
          <a:p>
            <a:pPr marL="457200" lvl="1" indent="0">
              <a:buNone/>
            </a:pPr>
            <a:r>
              <a:rPr lang="de-DE" sz="1400" dirty="0"/>
              <a:t>Zahlbar mit Beauftragung</a:t>
            </a:r>
          </a:p>
          <a:p>
            <a:pPr lvl="1">
              <a:buBlip>
                <a:blip r:embed="rId3"/>
              </a:buBlip>
            </a:pPr>
            <a:endParaRPr lang="de-DE" sz="600" dirty="0"/>
          </a:p>
          <a:p>
            <a:pPr lvl="1">
              <a:buBlip>
                <a:blip r:embed="rId3"/>
              </a:buBlip>
            </a:pPr>
            <a:endParaRPr lang="de-DE" sz="400" dirty="0"/>
          </a:p>
          <a:p>
            <a:pPr>
              <a:buBlip>
                <a:blip r:embed="rId3"/>
              </a:buBlip>
            </a:pPr>
            <a:r>
              <a:rPr lang="de-DE" sz="1800" dirty="0"/>
              <a:t>Individuelles Reservierungsentgelt pro Stück</a:t>
            </a:r>
          </a:p>
          <a:p>
            <a:pPr marL="457200" lvl="1" indent="0">
              <a:buNone/>
            </a:pPr>
            <a:r>
              <a:rPr lang="de-DE" sz="1400" dirty="0"/>
              <a:t>Zahlbar nach Ablauf von 4 Wochen ab Softwarebetrieb</a:t>
            </a:r>
          </a:p>
          <a:p>
            <a:pPr marL="457200" lvl="1" indent="0">
              <a:buNone/>
            </a:pPr>
            <a:r>
              <a:rPr lang="de-DE" sz="1400" dirty="0"/>
              <a:t>Jederzeit kündbar</a:t>
            </a:r>
          </a:p>
          <a:p>
            <a:pPr lvl="1">
              <a:buBlip>
                <a:blip r:embed="rId3"/>
              </a:buBlip>
            </a:pPr>
            <a:endParaRPr lang="de-DE" sz="400" dirty="0"/>
          </a:p>
          <a:p>
            <a:pPr lvl="1">
              <a:buBlip>
                <a:blip r:embed="rId3"/>
              </a:buBlip>
            </a:pPr>
            <a:endParaRPr lang="de-DE" sz="400" dirty="0"/>
          </a:p>
          <a:p>
            <a:pPr>
              <a:buBlip>
                <a:blip r:embed="rId3"/>
              </a:buBlip>
            </a:pPr>
            <a:r>
              <a:rPr lang="de-DE" sz="1800" dirty="0"/>
              <a:t>Optionaler Barcode-Scanner (Hardware)</a:t>
            </a:r>
          </a:p>
          <a:p>
            <a:pPr marL="457200" lvl="1" indent="0">
              <a:buNone/>
            </a:pPr>
            <a:r>
              <a:rPr lang="de-DE" sz="1400" dirty="0"/>
              <a:t>Zahlbar mit Bestellung</a:t>
            </a:r>
          </a:p>
          <a:p>
            <a:pPr marL="457200" lvl="1" indent="0">
              <a:buNone/>
            </a:pPr>
            <a:r>
              <a:rPr lang="de-DE" sz="1400" dirty="0"/>
              <a:t>alternativ: Eigenanschaffung entsprechend technischer Vorgabe – kein Support bei Fremdprodukt</a:t>
            </a:r>
          </a:p>
          <a:p>
            <a:pPr lvl="1">
              <a:buBlip>
                <a:blip r:embed="rId3"/>
              </a:buBlip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81830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Bildschirmpräsentation (16:9)</PresentationFormat>
  <Paragraphs>146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PowerPoint-Präsentation</vt:lpstr>
      <vt:lpstr>Einführung</vt:lpstr>
      <vt:lpstr>Voraussetzungen (technisch)</vt:lpstr>
      <vt:lpstr>Funktionen (Kunden-seitig)</vt:lpstr>
      <vt:lpstr>Funktionen (Betreiber-seitig)</vt:lpstr>
      <vt:lpstr>Cloud-Vorteile</vt:lpstr>
      <vt:lpstr>Kosten</vt:lpstr>
      <vt:lpstr>Beispielrechnung</vt:lpstr>
      <vt:lpstr>Abrechnung</vt:lpstr>
      <vt:lpstr>Aufwand Betreiber</vt:lpstr>
      <vt:lpstr>Online Zahlung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2020-06-01T14:26:12Z</dcterms:modified>
</cp:coreProperties>
</file>